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6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4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Vern Lochausen" initials="VL" lastIdx="1" clrIdx="0">
    <p:extLst>
      <p:ext uri="{19B8F6BF-5375-455C-9EA6-DF929625EA0E}">
        <p15:presenceInfo xmlns:p15="http://schemas.microsoft.com/office/powerpoint/2012/main" userId="2c6fb34473958f0b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853" autoAdjust="0"/>
    <p:restoredTop sz="94660"/>
  </p:normalViewPr>
  <p:slideViewPr>
    <p:cSldViewPr snapToGrid="0" showGuides="1">
      <p:cViewPr varScale="1">
        <p:scale>
          <a:sx n="51" d="100"/>
          <a:sy n="51" d="100"/>
        </p:scale>
        <p:origin x="954" y="26"/>
      </p:cViewPr>
      <p:guideLst>
        <p:guide orient="horz" pos="2184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4C420F-2E45-44B7-826D-AEE8501E5D5C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63816F-5DB0-4760-BE50-CF73489B4A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0686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FC180E-AAA9-48D2-B73F-E3CC2D77077D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53888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>
          <a:xfrm>
            <a:off x="787398" y="629330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9D985BB-4781-47E7-A951-26505F7D8706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11/10/2020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Slide Number Placeholder 5"/>
          <p:cNvSpPr txBox="1">
            <a:spLocks/>
          </p:cNvSpPr>
          <p:nvPr userDrawn="1"/>
        </p:nvSpPr>
        <p:spPr>
          <a:xfrm>
            <a:off x="6553200" y="6262857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ABB1E3F-B01E-4F19-9C34-250328C3BAA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12" name="Straight Arrow Connector 11"/>
          <p:cNvCxnSpPr/>
          <p:nvPr userDrawn="1"/>
        </p:nvCxnSpPr>
        <p:spPr>
          <a:xfrm flipV="1">
            <a:off x="720404" y="6629400"/>
            <a:ext cx="8423596" cy="14248"/>
          </a:xfrm>
          <a:prstGeom prst="straightConnector1">
            <a:avLst/>
          </a:prstGeom>
          <a:ln w="111125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333295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A4F66-0275-4250-802B-D7BF9B494CA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11/10/2020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2E4E0-4AA4-4C21-B7E5-85D5C6D0B04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19227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0E727-1518-456D-AEA6-6FFE81B026AF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11/10/2020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2E4E0-4AA4-4C21-B7E5-85D5C6D0B04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15284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 txBox="1">
            <a:spLocks/>
          </p:cNvSpPr>
          <p:nvPr userDrawn="1"/>
        </p:nvSpPr>
        <p:spPr>
          <a:xfrm>
            <a:off x="801912" y="62642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9D985BB-4781-47E7-A951-26505F7D8706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11/10/2020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lide Number Placeholder 5"/>
          <p:cNvSpPr txBox="1">
            <a:spLocks/>
          </p:cNvSpPr>
          <p:nvPr userDrawn="1"/>
        </p:nvSpPr>
        <p:spPr>
          <a:xfrm>
            <a:off x="6553200" y="6262857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ABB1E3F-B01E-4F19-9C34-250328C3BAA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9" name="Straight Arrow Connector 8"/>
          <p:cNvCxnSpPr/>
          <p:nvPr userDrawn="1"/>
        </p:nvCxnSpPr>
        <p:spPr>
          <a:xfrm flipV="1">
            <a:off x="720404" y="6629400"/>
            <a:ext cx="8423596" cy="14248"/>
          </a:xfrm>
          <a:prstGeom prst="straightConnector1">
            <a:avLst/>
          </a:prstGeom>
          <a:ln w="111125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97" y="41947"/>
            <a:ext cx="756337" cy="756337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3" y="6151275"/>
            <a:ext cx="884482" cy="7164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45566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EBDF7-75A2-4341-8A6C-18F5953E110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11/10/2020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2E4E0-4AA4-4C21-B7E5-85D5C6D0B04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93580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D040B-4100-46B3-A29D-A222924FCB47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11/10/2020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10" name="Straight Arrow Connector 9"/>
          <p:cNvCxnSpPr/>
          <p:nvPr userDrawn="1"/>
        </p:nvCxnSpPr>
        <p:spPr>
          <a:xfrm flipV="1">
            <a:off x="720404" y="6629400"/>
            <a:ext cx="8423596" cy="14248"/>
          </a:xfrm>
          <a:prstGeom prst="straightConnector1">
            <a:avLst/>
          </a:prstGeom>
          <a:ln w="111125">
            <a:solidFill>
              <a:srgbClr val="2E503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 userDrawn="1"/>
        </p:nvSpPr>
        <p:spPr>
          <a:xfrm>
            <a:off x="2971800" y="6290846"/>
            <a:ext cx="4572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2E5034"/>
                </a:solidFill>
                <a:latin typeface="AR DESTINE" panose="02000000000000000000" pitchFamily="2" charset="0"/>
              </a:rPr>
              <a:t>PEGASUS CONSULTING LIMITED</a:t>
            </a: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6096000"/>
            <a:ext cx="568004" cy="541764"/>
          </a:xfrm>
          <a:prstGeom prst="rect">
            <a:avLst/>
          </a:prstGeom>
          <a:ln w="76200">
            <a:solidFill>
              <a:srgbClr val="2E5034"/>
            </a:solidFill>
          </a:ln>
          <a:effectLst>
            <a:softEdge rad="12700"/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</p:spTree>
    <p:extLst>
      <p:ext uri="{BB962C8B-B14F-4D97-AF65-F5344CB8AC3E}">
        <p14:creationId xmlns:p14="http://schemas.microsoft.com/office/powerpoint/2010/main" val="40172213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24E09-2F5B-42EB-A448-E672E7348E8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11/10/2020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2E4E0-4AA4-4C21-B7E5-85D5C6D0B04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20389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D4797-FEF5-4A9C-9CBD-2F2DF7502F10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11/10/2020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2E4E0-4AA4-4C21-B7E5-85D5C6D0B04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32930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50F4A-FEDF-43AD-8B10-DD64B9AD8155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11/10/2020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2E4E0-4AA4-4C21-B7E5-85D5C6D0B04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25402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943DB-A7AC-48FD-B1AB-DCA0DC016BFD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11/10/2020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2E4E0-4AA4-4C21-B7E5-85D5C6D0B04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81684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E41A7-6F44-4FA9-BF22-8E249CC95FE2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11/10/2020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2E4E0-4AA4-4C21-B7E5-85D5C6D0B04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1644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26B4E3-9B44-4DDC-9428-B06F67B122DE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11/10/2020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2E4E0-4AA4-4C21-B7E5-85D5C6D0B04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33201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2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10" Type="http://schemas.openxmlformats.org/officeDocument/2006/relationships/image" Target="../media/image10.jpg"/><Relationship Id="rId4" Type="http://schemas.openxmlformats.org/officeDocument/2006/relationships/image" Target="../media/image4.jpeg"/><Relationship Id="rId9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1292700" y="-115361"/>
            <a:ext cx="6373368" cy="8175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>
                <a:solidFill>
                  <a:srgbClr val="F79646">
                    <a:lumMod val="75000"/>
                  </a:srgbClr>
                </a:solidFill>
                <a:latin typeface="Arial Black" panose="020B0A04020102020204" pitchFamily="34" charset="0"/>
              </a:rPr>
              <a:t>TACAMO Hall of Fame - 2019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41570"/>
            <a:ext cx="884482" cy="71643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52557" y="1543394"/>
            <a:ext cx="9038886" cy="48474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u="sng" dirty="0">
                <a:solidFill>
                  <a:srgbClr val="FF0000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Contributions </a:t>
            </a:r>
            <a:r>
              <a:rPr lang="en-US" sz="1400" b="1" dirty="0">
                <a:solidFill>
                  <a:srgbClr val="FF0000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1400" b="1" u="sng" dirty="0">
                <a:solidFill>
                  <a:srgbClr val="FF0000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44 Years all TACAMO- TAC IV to HPTS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200" b="1" dirty="0">
                <a:latin typeface="Verdana" panose="020B0604030504040204" pitchFamily="34" charset="0"/>
                <a:cs typeface="Times New Roman" panose="02020603050405020304" pitchFamily="18" charset="0"/>
              </a:rPr>
              <a:t>THE Very Low Frequency Expert since joining TACAMO in 76- measured signals, studied modes during testing, and applied that knowledge to increase receive and transmit success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200" b="1" dirty="0">
                <a:latin typeface="Verdana" panose="020B0604030504040204" pitchFamily="34" charset="0"/>
                <a:cs typeface="Times New Roman" panose="02020603050405020304" pitchFamily="18" charset="0"/>
              </a:rPr>
              <a:t>Continuous technical lead in all things radio frequency (RF)- solved UHF SATCOM and A/G issues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200" b="1" dirty="0">
                <a:latin typeface="Verdana" panose="020B0604030504040204" pitchFamily="34" charset="0"/>
                <a:cs typeface="Times New Roman" panose="02020603050405020304" pitchFamily="18" charset="0"/>
              </a:rPr>
              <a:t>Directed a number of classified improvements for TACAMO uplink and downlink transmissions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200" b="1" dirty="0">
                <a:latin typeface="Verdana" panose="020B0604030504040204" pitchFamily="34" charset="0"/>
                <a:cs typeface="Times New Roman" panose="02020603050405020304" pitchFamily="18" charset="0"/>
              </a:rPr>
              <a:t>Also conducted studies of land-based submarine VLF systems leading to greater effectiveness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200" b="1" dirty="0">
                <a:latin typeface="Verdana" panose="020B0604030504040204" pitchFamily="34" charset="0"/>
                <a:cs typeface="Times New Roman" panose="02020603050405020304" pitchFamily="18" charset="0"/>
              </a:rPr>
              <a:t>Technical lead on </a:t>
            </a:r>
            <a:r>
              <a:rPr lang="en-US" sz="1200" b="1" dirty="0" err="1">
                <a:latin typeface="Verdana" panose="020B0604030504040204" pitchFamily="34" charset="0"/>
                <a:cs typeface="Times New Roman" panose="02020603050405020304" pitchFamily="18" charset="0"/>
              </a:rPr>
              <a:t>Herc</a:t>
            </a:r>
            <a:r>
              <a:rPr lang="en-US" sz="1200" b="1" dirty="0">
                <a:latin typeface="Verdana" panose="020B0604030504040204" pitchFamily="34" charset="0"/>
                <a:cs typeface="Times New Roman" panose="02020603050405020304" pitchFamily="18" charset="0"/>
              </a:rPr>
              <a:t> and Merc VLF transmit systems, old and new, and new receivers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200" b="1" dirty="0">
                <a:latin typeface="Verdana" panose="020B0604030504040204" pitchFamily="34" charset="0"/>
                <a:cs typeface="Times New Roman" panose="02020603050405020304" pitchFamily="18" charset="0"/>
              </a:rPr>
              <a:t>Conceptualized time source solutions to decades old issues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200" b="1" dirty="0">
                <a:latin typeface="Verdana" panose="020B0604030504040204" pitchFamily="34" charset="0"/>
                <a:cs typeface="Times New Roman" panose="02020603050405020304" pitchFamily="18" charset="0"/>
              </a:rPr>
              <a:t>Created VLF basics and advanced overview presentations for DoD, USAF, Navy leaders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sz="300" b="1" dirty="0">
              <a:latin typeface="Verdana" panose="020B060403050404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400" b="1" u="sng" dirty="0">
                <a:solidFill>
                  <a:srgbClr val="FF0000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Leadership</a:t>
            </a:r>
          </a:p>
          <a:p>
            <a:r>
              <a:rPr lang="en-US" sz="1400" b="1" dirty="0"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-Self starter on ways to improve systems-continuous systems improvement</a:t>
            </a:r>
          </a:p>
          <a:p>
            <a:r>
              <a:rPr lang="en-US" sz="1400" b="1" dirty="0"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-Mentor to leadership for over 40 years</a:t>
            </a:r>
          </a:p>
          <a:p>
            <a:r>
              <a:rPr lang="en-US" sz="1400" b="1" dirty="0"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-Spokesman in NC3 meetings with DoD, JS, STRAT, USAF</a:t>
            </a:r>
          </a:p>
          <a:p>
            <a:r>
              <a:rPr lang="en-US" sz="1400" b="1" dirty="0"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-Stepped in to help USAF resolve bomber/missile VLF issues</a:t>
            </a:r>
            <a:endParaRPr lang="en-US" sz="600" b="1" dirty="0">
              <a:latin typeface="Verdana" panose="020B060403050404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400" b="1" u="sng" dirty="0">
                <a:solidFill>
                  <a:srgbClr val="FF0000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Community Service </a:t>
            </a:r>
          </a:p>
          <a:p>
            <a:r>
              <a:rPr lang="en-US" sz="1400" b="1" dirty="0"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–As an athlete, organized and led events as well as competed</a:t>
            </a:r>
          </a:p>
          <a:p>
            <a:r>
              <a:rPr lang="en-US" sz="1400" b="1" dirty="0"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-President of the Westminster Road Runners Club - 13 years</a:t>
            </a:r>
          </a:p>
          <a:p>
            <a:r>
              <a:rPr lang="en-US" sz="1400" b="1" dirty="0"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-Led the </a:t>
            </a:r>
            <a:r>
              <a:rPr lang="en-US" sz="1400" b="1" dirty="0" err="1"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PaxVelo</a:t>
            </a:r>
            <a:r>
              <a:rPr lang="en-US" sz="1400" b="1" dirty="0"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Bicycle club Tuesday Night Ride for 7 years </a:t>
            </a:r>
          </a:p>
          <a:p>
            <a:pPr lvl="2"/>
            <a:endParaRPr lang="en-US" sz="1400" b="1" dirty="0">
              <a:latin typeface="Verdana" panose="020B060403050404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sz="1400" b="1" u="sng" dirty="0">
                <a:solidFill>
                  <a:srgbClr val="FF0000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Peer recognition</a:t>
            </a:r>
            <a:r>
              <a:rPr lang="en-US" sz="1400" b="1" dirty="0">
                <a:solidFill>
                  <a:srgbClr val="FF0000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</a:p>
          <a:p>
            <a:pPr lvl="1"/>
            <a:r>
              <a:rPr lang="en-US" sz="1400" b="1" dirty="0">
                <a:solidFill>
                  <a:srgbClr val="FF0000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1400" b="1" dirty="0"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-Leading engineers MITRE  + Applied Physics Lab</a:t>
            </a:r>
          </a:p>
          <a:p>
            <a:pPr lvl="1"/>
            <a:r>
              <a:rPr lang="en-US" sz="1400" b="1" dirty="0"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-Submarine comms engineers and managers</a:t>
            </a:r>
          </a:p>
          <a:p>
            <a:pPr lvl="1"/>
            <a:r>
              <a:rPr lang="en-US" sz="1400" b="1" dirty="0"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-NAVAIR, Wing, Joint Staff, DoD and TCVA </a:t>
            </a:r>
            <a:endParaRPr lang="en-US" sz="1400" b="1" dirty="0">
              <a:effectLst/>
              <a:latin typeface="Verdana" panose="020B060403050404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9182C75-5A02-42C4-8737-02B08A948AF2}"/>
              </a:ext>
            </a:extLst>
          </p:cNvPr>
          <p:cNvSpPr txBox="1"/>
          <p:nvPr/>
        </p:nvSpPr>
        <p:spPr>
          <a:xfrm>
            <a:off x="-1286707" y="536550"/>
            <a:ext cx="8219250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3"/>
            <a:r>
              <a:rPr lang="en-US" sz="1400" b="1" u="sng" dirty="0">
                <a:solidFill>
                  <a:srgbClr val="FF0000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Service- All TACAMO</a:t>
            </a:r>
          </a:p>
          <a:p>
            <a:pPr lvl="3"/>
            <a:r>
              <a:rPr lang="en-US" sz="1200" b="1" dirty="0"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-Sonic Sciences Inc-76-81 / </a:t>
            </a:r>
            <a:r>
              <a:rPr lang="en-US" sz="1200" b="1" dirty="0" err="1"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Electrospace</a:t>
            </a:r>
            <a:r>
              <a:rPr lang="en-US" sz="1200" b="1" dirty="0"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Systems Inc- 82-83</a:t>
            </a:r>
          </a:p>
          <a:p>
            <a:pPr lvl="3"/>
            <a:r>
              <a:rPr lang="en-US" sz="1200" b="1" dirty="0"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-GRD Inc 83-90 / MITRE 92-96</a:t>
            </a:r>
          </a:p>
          <a:p>
            <a:pPr lvl="3"/>
            <a:r>
              <a:rPr lang="en-US" sz="1200" b="1" dirty="0"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-GRD 96-2007 / SAIC 2007-2019 </a:t>
            </a:r>
          </a:p>
          <a:p>
            <a:pPr lvl="3"/>
            <a:r>
              <a:rPr lang="en-US" sz="1200" b="1" dirty="0"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-Sabre Systems 2020</a:t>
            </a:r>
          </a:p>
          <a:p>
            <a:pPr lvl="3"/>
            <a:endParaRPr lang="en-US" sz="1200" b="1" dirty="0">
              <a:latin typeface="Verdana" panose="020B060403050404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3"/>
            <a:r>
              <a:rPr lang="en-US" sz="1400" b="1" dirty="0">
                <a:solidFill>
                  <a:srgbClr val="FF0000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lvl="3"/>
            <a:endParaRPr lang="en-US" sz="1400" b="1" dirty="0">
              <a:solidFill>
                <a:srgbClr val="FF0000"/>
              </a:solidFill>
              <a:latin typeface="Verdana" panose="020B060403050404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7BC11924-729E-48B3-ADAA-C3FBAF1D1E17}"/>
              </a:ext>
            </a:extLst>
          </p:cNvPr>
          <p:cNvSpPr/>
          <p:nvPr/>
        </p:nvSpPr>
        <p:spPr>
          <a:xfrm>
            <a:off x="2150060" y="416082"/>
            <a:ext cx="46586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Roger Kilgore – Industry Partner</a:t>
            </a:r>
            <a:endParaRPr lang="en-US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1A1DB0B3-835C-4900-B9A9-78EF9B1ADA5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6332237" y="3995964"/>
            <a:ext cx="1590474" cy="1192856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4ADAEBE7-268E-42F9-9C26-7E6C687A3F7C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184" b="22713"/>
          <a:stretch/>
        </p:blipFill>
        <p:spPr>
          <a:xfrm rot="5400000">
            <a:off x="7608953" y="357602"/>
            <a:ext cx="1642126" cy="1014609"/>
          </a:xfrm>
          <a:prstGeom prst="rect">
            <a:avLst/>
          </a:prstGeom>
        </p:spPr>
      </p:pic>
      <p:pic>
        <p:nvPicPr>
          <p:cNvPr id="9" name="Picture 8" descr="Text, calendar&#10;&#10;Description automatically generated">
            <a:extLst>
              <a:ext uri="{FF2B5EF4-FFF2-40B4-BE49-F238E27FC236}">
                <a16:creationId xmlns:a16="http://schemas.microsoft.com/office/drawing/2014/main" id="{1138D063-21E7-41AD-B4E4-085ED1069B5F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7238"/>
          <a:stretch/>
        </p:blipFill>
        <p:spPr>
          <a:xfrm>
            <a:off x="6574942" y="467125"/>
            <a:ext cx="803384" cy="1249530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0BEDA857-CF7A-4132-8CDE-9F73E0859A7A}"/>
              </a:ext>
            </a:extLst>
          </p:cNvPr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904" t="6766" r="61095" b="44660"/>
          <a:stretch/>
        </p:blipFill>
        <p:spPr>
          <a:xfrm>
            <a:off x="7291364" y="395285"/>
            <a:ext cx="803384" cy="1289375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499F6EB5-7762-49CE-8381-611F1A0F4450}"/>
              </a:ext>
            </a:extLst>
          </p:cNvPr>
          <p:cNvPicPr>
            <a:picLocks noChangeAspect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418" t="8950" r="1677" b="4291"/>
          <a:stretch/>
        </p:blipFill>
        <p:spPr>
          <a:xfrm>
            <a:off x="7666068" y="4309750"/>
            <a:ext cx="1296552" cy="1853851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EF73ED67-DC9C-47D4-8ACB-B57A5D1B6675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5106" y="5220815"/>
            <a:ext cx="1657950" cy="1243462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C228066F-F56A-4770-9ECE-EC747A47B88E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14773" y="2860707"/>
            <a:ext cx="1131083" cy="1375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9350332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2010</TotalTime>
  <Words>275</Words>
  <Application>Microsoft Office PowerPoint</Application>
  <PresentationFormat>On-screen Show (4:3)</PresentationFormat>
  <Paragraphs>33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 DESTINE</vt:lpstr>
      <vt:lpstr>Arial</vt:lpstr>
      <vt:lpstr>Arial Black</vt:lpstr>
      <vt:lpstr>Calibri</vt:lpstr>
      <vt:lpstr>Verdana</vt:lpstr>
      <vt:lpstr>Wingdings</vt:lpstr>
      <vt:lpstr>1_Office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Owner</dc:creator>
  <cp:lastModifiedBy>Vern Lochausen</cp:lastModifiedBy>
  <cp:revision>119</cp:revision>
  <dcterms:created xsi:type="dcterms:W3CDTF">2014-11-08T02:50:06Z</dcterms:created>
  <dcterms:modified xsi:type="dcterms:W3CDTF">2020-11-10T13:34:23Z</dcterms:modified>
</cp:coreProperties>
</file>